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Karla" pitchFamily="2" charset="77"/>
      <p:regular r:id="rId50"/>
      <p:bold r:id="rId51"/>
      <p:italic r:id="rId52"/>
      <p:boldItalic r:id="rId53"/>
    </p:embeddedFont>
    <p:embeddedFont>
      <p:font typeface="Merriweather" pitchFamily="2" charset="77"/>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Edge device:</a:t>
            </a:r>
            <a:r>
              <a:rPr lang="en-US" sz="110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6db71f84ec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6db71f84ec_0_7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g26db71f84ec_0_7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6db71f84ec_0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6db71f84ec_0_8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g26db71f84ec_0_8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6db71f84ec_0_8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6db71f84ec_0_8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26db71f84ec_0_8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6db71f84ec_0_8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6db71f84ec_0_8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g26db71f84ec_0_8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rgbClr val="0C0C0C"/>
                </a:solidFill>
                <a:latin typeface="Karla"/>
                <a:ea typeface="Karla"/>
                <a:cs typeface="Karla"/>
                <a:sym typeface="Karla"/>
              </a:rPr>
              <a:t>Pavlos Protopapas</a:t>
            </a:r>
            <a:endParaRPr/>
          </a:p>
          <a:p>
            <a:pPr marL="0" marR="0" lvl="0" indent="0" algn="ctr" rtl="0">
              <a:spcBef>
                <a:spcPts val="0"/>
              </a:spcBef>
              <a:spcAft>
                <a:spcPts val="0"/>
              </a:spcAft>
              <a:buNone/>
            </a:pPr>
            <a:r>
              <a:rPr lang="en-US" sz="1600" b="0" i="0" u="none" strike="noStrike" cap="none">
                <a:solidFill>
                  <a:srgbClr val="0C0C0C"/>
                </a:solidFill>
                <a:latin typeface="Karla"/>
                <a:ea typeface="Karla"/>
                <a:cs typeface="Karla"/>
                <a:sym typeface="Karla"/>
              </a:rPr>
              <a:t>Institute for Applied Computational Science, Harvard</a:t>
            </a:r>
            <a:endParaRPr sz="1600" b="0" i="0" u="none" strike="noStrike" cap="none">
              <a:solidFill>
                <a:srgbClr val="0C0C0C"/>
              </a:solidFill>
              <a:latin typeface="Karla"/>
              <a:ea typeface="Karla"/>
              <a:cs typeface="Karla"/>
              <a:sym typeface="Karla"/>
            </a:endParaRPr>
          </a:p>
        </p:txBody>
      </p:sp>
      <p:grpSp>
        <p:nvGrpSpPr>
          <p:cNvPr id="32" name="Google Shape;32;p4"/>
          <p:cNvGrpSpPr/>
          <p:nvPr/>
        </p:nvGrpSpPr>
        <p:grpSpPr>
          <a:xfrm>
            <a:off x="4866931" y="5190565"/>
            <a:ext cx="2409984" cy="1348350"/>
            <a:chOff x="3383860" y="4092499"/>
            <a:chExt cx="1774304" cy="1102997"/>
          </a:xfrm>
        </p:grpSpPr>
        <p:pic>
          <p:nvPicPr>
            <p:cNvPr id="33" name="Google Shape;33;p4" descr="iacs.png"/>
            <p:cNvPicPr preferRelativeResize="0"/>
            <p:nvPr/>
          </p:nvPicPr>
          <p:blipFill rotWithShape="1">
            <a:blip r:embed="rId2">
              <a:alphaModFix/>
            </a:blip>
            <a:srcRect/>
            <a:stretch/>
          </p:blipFill>
          <p:spPr>
            <a:xfrm>
              <a:off x="3383860" y="4092501"/>
              <a:ext cx="874886" cy="1102995"/>
            </a:xfrm>
            <a:prstGeom prst="rect">
              <a:avLst/>
            </a:prstGeom>
            <a:noFill/>
            <a:ln>
              <a:noFill/>
            </a:ln>
          </p:spPr>
        </p:pic>
        <p:pic>
          <p:nvPicPr>
            <p:cNvPr id="34" name="Google Shape;34;p4" descr="harvard.png"/>
            <p:cNvPicPr preferRelativeResize="0"/>
            <p:nvPr/>
          </p:nvPicPr>
          <p:blipFill rotWithShape="1">
            <a:blip r:embed="rId3">
              <a:alphaModFix/>
            </a:blip>
            <a:srcRect/>
            <a:stretch/>
          </p:blipFill>
          <p:spPr>
            <a:xfrm>
              <a:off x="4283769" y="4092499"/>
              <a:ext cx="874395" cy="1102995"/>
            </a:xfrm>
            <a:prstGeom prst="rect">
              <a:avLst/>
            </a:prstGeom>
            <a:noFill/>
            <a:ln>
              <a:noFill/>
            </a:ln>
          </p:spPr>
        </p:pic>
      </p:grpSp>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5.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6.pn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25.png"/><Relationship Id="rId2" Type="http://schemas.openxmlformats.org/officeDocument/2006/relationships/notesSlide" Target="../notesSlides/notesSlide16.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5.png"/><Relationship Id="rId24"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39.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6.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_rels/slide17.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30.png"/><Relationship Id="rId21" Type="http://schemas.openxmlformats.org/officeDocument/2006/relationships/image" Target="../media/image36.png"/><Relationship Id="rId34" Type="http://schemas.openxmlformats.org/officeDocument/2006/relationships/image" Target="../media/image25.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24.png"/><Relationship Id="rId38" Type="http://schemas.openxmlformats.org/officeDocument/2006/relationships/image" Target="../media/image29.png"/><Relationship Id="rId2" Type="http://schemas.openxmlformats.org/officeDocument/2006/relationships/notesSlide" Target="../notesSlides/notesSlide17.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9.png"/><Relationship Id="rId24" Type="http://schemas.openxmlformats.org/officeDocument/2006/relationships/image" Target="../media/image39.png"/><Relationship Id="rId32" Type="http://schemas.openxmlformats.org/officeDocument/2006/relationships/image" Target="../media/image23.png"/><Relationship Id="rId37" Type="http://schemas.openxmlformats.org/officeDocument/2006/relationships/image" Target="../media/image28.png"/><Relationship Id="rId5" Type="http://schemas.openxmlformats.org/officeDocument/2006/relationships/image" Target="../media/image19.png"/><Relationship Id="rId15" Type="http://schemas.openxmlformats.org/officeDocument/2006/relationships/image" Target="../media/image53.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27.png"/><Relationship Id="rId10" Type="http://schemas.openxmlformats.org/officeDocument/2006/relationships/image" Target="../media/image48.png"/><Relationship Id="rId19" Type="http://schemas.openxmlformats.org/officeDocument/2006/relationships/image" Target="../media/image34.png"/><Relationship Id="rId31"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21.png"/><Relationship Id="rId35" Type="http://schemas.openxmlformats.org/officeDocument/2006/relationships/image" Target="../media/image26.png"/><Relationship Id="rId8" Type="http://schemas.openxmlformats.org/officeDocument/2006/relationships/image" Target="../media/image46.png"/><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22.png"/><Relationship Id="rId21" Type="http://schemas.openxmlformats.org/officeDocument/2006/relationships/image" Target="../media/image36.png"/><Relationship Id="rId34" Type="http://schemas.openxmlformats.org/officeDocument/2006/relationships/image" Target="../media/image58.png"/><Relationship Id="rId42" Type="http://schemas.openxmlformats.org/officeDocument/2006/relationships/image" Target="../media/image25.png"/><Relationship Id="rId47" Type="http://schemas.openxmlformats.org/officeDocument/2006/relationships/image" Target="../media/image30.png"/><Relationship Id="rId7"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31.png"/><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9.png"/><Relationship Id="rId24" Type="http://schemas.openxmlformats.org/officeDocument/2006/relationships/image" Target="../media/image39.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23.png"/><Relationship Id="rId45" Type="http://schemas.openxmlformats.org/officeDocument/2006/relationships/image" Target="../media/image28.png"/><Relationship Id="rId5" Type="http://schemas.openxmlformats.org/officeDocument/2006/relationships/image" Target="../media/image19.png"/><Relationship Id="rId15" Type="http://schemas.openxmlformats.org/officeDocument/2006/relationships/image" Target="../media/image53.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60.png"/><Relationship Id="rId10" Type="http://schemas.openxmlformats.org/officeDocument/2006/relationships/image" Target="../media/image48.png"/><Relationship Id="rId19" Type="http://schemas.openxmlformats.org/officeDocument/2006/relationships/image" Target="../media/image34.png"/><Relationship Id="rId31" Type="http://schemas.openxmlformats.org/officeDocument/2006/relationships/image" Target="../media/image55.png"/><Relationship Id="rId44"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26.png"/><Relationship Id="rId8" Type="http://schemas.openxmlformats.org/officeDocument/2006/relationships/image" Target="../media/image46.png"/><Relationship Id="rId3" Type="http://schemas.openxmlformats.org/officeDocument/2006/relationships/image" Target="../media/image5.png"/><Relationship Id="rId12" Type="http://schemas.openxmlformats.org/officeDocument/2006/relationships/image" Target="../media/image50.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57.png"/><Relationship Id="rId38" Type="http://schemas.openxmlformats.org/officeDocument/2006/relationships/image" Target="../media/image21.png"/><Relationship Id="rId46" Type="http://schemas.openxmlformats.org/officeDocument/2006/relationships/image" Target="../media/image29.png"/><Relationship Id="rId20" Type="http://schemas.openxmlformats.org/officeDocument/2006/relationships/image" Target="../media/image35.png"/><Relationship Id="rId4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databot-app.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Challenges:</a:t>
            </a:r>
            <a:endParaRPr b="1">
              <a:solidFill>
                <a:srgbClr val="3F3F3F"/>
              </a:solidFill>
            </a:endParaRPr>
          </a:p>
          <a:p>
            <a:pPr marL="457200" lvl="0" indent="-406400" algn="l" rtl="0">
              <a:spcBef>
                <a:spcPts val="560"/>
              </a:spcBef>
              <a:spcAft>
                <a:spcPts val="0"/>
              </a:spcAft>
              <a:buClr>
                <a:srgbClr val="3F3F3F"/>
              </a:buClr>
              <a:buSzPts val="2800"/>
              <a:buChar char="•"/>
            </a:pPr>
            <a:r>
              <a:rPr lang="en-US">
                <a:solidFill>
                  <a:srgbClr val="3F3F3F"/>
                </a:solidFill>
              </a:rPr>
              <a:t>OS specific installations required</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How to collaborate code?</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How to share datasets &amp; models?</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Need for multi GPUs or training for more than 12 hours</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Automate data collection / model training</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New team member onboarding</a:t>
            </a:r>
            <a:endParaRPr>
              <a:solidFill>
                <a:srgbClr val="3F3F3F"/>
              </a:solidFill>
            </a:endParaRPr>
          </a:p>
          <a:p>
            <a:pPr marL="457200" lvl="0" indent="-406400" algn="l" rtl="0">
              <a:spcBef>
                <a:spcPts val="0"/>
              </a:spcBef>
              <a:spcAft>
                <a:spcPts val="0"/>
              </a:spcAft>
              <a:buClr>
                <a:srgbClr val="3F3F3F"/>
              </a:buClr>
              <a:buSzPts val="2800"/>
              <a:buChar char="•"/>
            </a:pPr>
            <a:r>
              <a:rPr lang="en-US">
                <a:solidFill>
                  <a:srgbClr val="3F3F3F"/>
                </a:solidFill>
              </a:rPr>
              <a:t>“It works on my machine”  ¯\_(ツ)_/¯</a:t>
            </a:r>
            <a:endParaRPr>
              <a:solidFill>
                <a:srgbClr val="3F3F3F"/>
              </a:solidFill>
            </a:endParaRPr>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a:solidFill>
                  <a:srgbClr val="3F3F3F"/>
                </a:solidFill>
              </a:rPr>
              <a:t>Development Operations (DevOps):</a:t>
            </a:r>
            <a:endParaRPr b="1">
              <a:solidFill>
                <a:srgbClr val="3F3F3F"/>
              </a:solidFill>
            </a:endParaRPr>
          </a:p>
          <a:p>
            <a:pPr marL="0" lvl="0" indent="0" algn="l" rtl="0">
              <a:spcBef>
                <a:spcPts val="560"/>
              </a:spcBef>
              <a:spcAft>
                <a:spcPts val="0"/>
              </a:spcAft>
              <a:buNone/>
            </a:pPr>
            <a:r>
              <a:rPr lang="en-US" sz="2400">
                <a:solidFill>
                  <a:srgbClr val="3F3F3F"/>
                </a:solidFill>
              </a:rPr>
              <a:t>DevOps is a practice that brings together software development (Dev) and operations (Ops) to streamline the process for better productivity and shorten development life cycle</a:t>
            </a:r>
            <a:endParaRPr sz="2400">
              <a:solidFill>
                <a:srgbClr val="3F3F3F"/>
              </a:solidFill>
            </a:endParaRPr>
          </a:p>
          <a:p>
            <a:pPr marL="0" lvl="0" indent="0" algn="l" rtl="0">
              <a:spcBef>
                <a:spcPts val="560"/>
              </a:spcBef>
              <a:spcAft>
                <a:spcPts val="0"/>
              </a:spcAft>
              <a:buNone/>
            </a:pPr>
            <a:endParaRPr sz="2400">
              <a:solidFill>
                <a:srgbClr val="3F3F3F"/>
              </a:solidFill>
            </a:endParaRPr>
          </a:p>
          <a:p>
            <a:pPr marL="0" lvl="0" indent="0" algn="l" rtl="0">
              <a:spcBef>
                <a:spcPts val="560"/>
              </a:spcBef>
              <a:spcAft>
                <a:spcPts val="0"/>
              </a:spcAft>
              <a:buNone/>
            </a:pPr>
            <a:r>
              <a:rPr lang="en-US" b="1">
                <a:solidFill>
                  <a:srgbClr val="3F3F3F"/>
                </a:solidFill>
              </a:rPr>
              <a:t>Machine / Deep Learning Operations (MLOps):</a:t>
            </a:r>
            <a:endParaRPr b="1">
              <a:solidFill>
                <a:srgbClr val="3F3F3F"/>
              </a:solidFill>
            </a:endParaRPr>
          </a:p>
          <a:p>
            <a:pPr marL="0" lvl="0" indent="0" algn="l" rtl="0">
              <a:spcBef>
                <a:spcPts val="560"/>
              </a:spcBef>
              <a:spcAft>
                <a:spcPts val="0"/>
              </a:spcAft>
              <a:buNone/>
            </a:pPr>
            <a:r>
              <a:rPr lang="en-US" sz="2400">
                <a:solidFill>
                  <a:srgbClr val="3F3F3F"/>
                </a:solidFill>
              </a:rPr>
              <a:t>MLOps is a practice that brings together </a:t>
            </a:r>
            <a:r>
              <a:rPr lang="en-US" sz="2400">
                <a:solidFill>
                  <a:schemeClr val="accent1"/>
                </a:solidFill>
              </a:rPr>
              <a:t>machine learning or</a:t>
            </a:r>
            <a:r>
              <a:rPr lang="en-US" sz="2400">
                <a:solidFill>
                  <a:srgbClr val="3F3F3F"/>
                </a:solidFill>
              </a:rPr>
              <a:t> </a:t>
            </a:r>
            <a:r>
              <a:rPr lang="en-US" sz="2400">
                <a:solidFill>
                  <a:schemeClr val="accent1"/>
                </a:solidFill>
              </a:rPr>
              <a:t>deep learning</a:t>
            </a:r>
            <a:r>
              <a:rPr lang="en-US" sz="2400">
                <a:solidFill>
                  <a:srgbClr val="3F3F3F"/>
                </a:solidFill>
              </a:rPr>
              <a:t> model development, </a:t>
            </a:r>
            <a:r>
              <a:rPr lang="en-US" sz="2400">
                <a:solidFill>
                  <a:schemeClr val="accent1"/>
                </a:solidFill>
              </a:rPr>
              <a:t>application</a:t>
            </a:r>
            <a:r>
              <a:rPr lang="en-US" sz="2400">
                <a:solidFill>
                  <a:srgbClr val="3F3F3F"/>
                </a:solidFill>
              </a:rPr>
              <a:t> development, and </a:t>
            </a:r>
            <a:r>
              <a:rPr lang="en-US" sz="2400">
                <a:solidFill>
                  <a:schemeClr val="accent1"/>
                </a:solidFill>
              </a:rPr>
              <a:t>operations</a:t>
            </a:r>
            <a:r>
              <a:rPr lang="en-US" sz="2400">
                <a:solidFill>
                  <a:srgbClr val="3F3F3F"/>
                </a:solidFill>
              </a:rPr>
              <a:t> together to streamline the interaction between the three and simplify the machine learning life cycle</a:t>
            </a:r>
            <a:endParaRPr sz="2400">
              <a:solidFill>
                <a:srgbClr val="3F3F3F"/>
              </a:solidFill>
            </a:endParaRPr>
          </a:p>
          <a:p>
            <a:pPr marL="0" lvl="0" indent="0" algn="l" rtl="0">
              <a:spcBef>
                <a:spcPts val="560"/>
              </a:spcBef>
              <a:spcAft>
                <a:spcPts val="0"/>
              </a:spcAft>
              <a:buClr>
                <a:schemeClr val="dk1"/>
              </a:buClr>
              <a:buSzPts val="1100"/>
              <a:buFont typeface="Arial"/>
              <a:buNone/>
            </a:pPr>
            <a:endParaRPr sz="2400"/>
          </a:p>
          <a:p>
            <a:pPr marL="0" lvl="0" indent="0" algn="l" rtl="0">
              <a:spcBef>
                <a:spcPts val="560"/>
              </a:spcBef>
              <a:spcAft>
                <a:spcPts val="0"/>
              </a:spcAft>
              <a:buNone/>
            </a:pPr>
            <a:endParaRPr/>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Machine / Deep Learning:</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Data collection &amp; exploration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 exploration &amp; selection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Training &amp; evaluation </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Distillation &amp; compression</a:t>
            </a:r>
            <a:endParaRPr sz="2400">
              <a:solidFill>
                <a:srgbClr val="3F3F3F"/>
              </a:solidFill>
            </a:endParaRPr>
          </a:p>
          <a:p>
            <a:pPr marL="0" lvl="0" indent="0" algn="l" rtl="0">
              <a:spcBef>
                <a:spcPts val="560"/>
              </a:spcBef>
              <a:spcAft>
                <a:spcPts val="0"/>
              </a:spcAft>
              <a:buNone/>
            </a:pPr>
            <a:endParaRPr sz="2400">
              <a:solidFill>
                <a:srgbClr val="3F3F3F"/>
              </a:solidFill>
            </a:endParaRPr>
          </a:p>
          <a:p>
            <a:pPr marL="0" lvl="0" indent="0" algn="l" rtl="0">
              <a:spcBef>
                <a:spcPts val="560"/>
              </a:spcBef>
              <a:spcAft>
                <a:spcPts val="0"/>
              </a:spcAft>
              <a:buNone/>
            </a:pPr>
            <a:r>
              <a:rPr lang="en-US" b="1">
                <a:solidFill>
                  <a:srgbClr val="3F3F3F"/>
                </a:solidFill>
              </a:rPr>
              <a:t>Application Development:</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APIs / Model serving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ML integration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Web &amp; mobile apps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Edge device apps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Automation scripts</a:t>
            </a:r>
            <a:endParaRPr sz="240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Operations:</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Provisioning and managing deployment servers, on-demand GPU servers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Maintain 100% uptime of app / apis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CI/CD: Continuous Integration / Deployment</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Continuous Data Collection / Model Training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Model/data monitoring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Model/data versioning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ML Workflow Management</a:t>
            </a:r>
            <a:endParaRPr sz="240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514350" lvl="0" indent="-336550" algn="l" rtl="0">
              <a:spcBef>
                <a:spcPts val="1160"/>
              </a:spcBef>
              <a:spcAft>
                <a:spcPts val="0"/>
              </a:spcAft>
              <a:buClr>
                <a:schemeClr val="dk1"/>
              </a:buClr>
              <a:buSzPts val="2800"/>
              <a:buFont typeface="Calibri"/>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p>
        </p:txBody>
      </p:sp>
      <p:cxnSp>
        <p:nvCxnSpPr>
          <p:cNvPr id="51" name="Google Shape;51;p7"/>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2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831" name="Google Shape;831;p25"/>
          <p:cNvSpPr txBox="1">
            <a:spLocks noGrp="1"/>
          </p:cNvSpPr>
          <p:nvPr>
            <p:ph type="body" idx="1"/>
          </p:nvPr>
        </p:nvSpPr>
        <p:spPr>
          <a:xfrm>
            <a:off x="645150" y="1253324"/>
            <a:ext cx="10515600" cy="48882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Who are we?</a:t>
            </a:r>
            <a:endParaRPr b="1"/>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Experiment Tracking</a:t>
            </a: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Model Compression Techniques</a:t>
            </a:r>
            <a:endParaRPr>
              <a:solidFill>
                <a:srgbClr val="3F3F3F"/>
              </a:solidFill>
            </a:endParaRPr>
          </a:p>
        </p:txBody>
      </p:sp>
      <p:cxnSp>
        <p:nvCxnSpPr>
          <p:cNvPr id="832" name="Google Shape;832;p25"/>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833" name="Google Shape;833;p2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a:t>
            </a:r>
            <a:endParaRPr/>
          </a:p>
        </p:txBody>
      </p:sp>
      <p:sp>
        <p:nvSpPr>
          <p:cNvPr id="840" name="Google Shape;840;p26"/>
          <p:cNvSpPr txBox="1">
            <a:spLocks noGrp="1"/>
          </p:cNvSpPr>
          <p:nvPr>
            <p:ph type="body" idx="1"/>
          </p:nvPr>
        </p:nvSpPr>
        <p:spPr>
          <a:xfrm>
            <a:off x="363875" y="1203675"/>
            <a:ext cx="8373600" cy="5006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400" b="1"/>
              <a:t>Pavlos Protopapas</a:t>
            </a:r>
            <a:endParaRPr sz="2400" b="1"/>
          </a:p>
          <a:p>
            <a:pPr marL="457200" lvl="0" indent="-355600" algn="l" rtl="0">
              <a:lnSpc>
                <a:spcPct val="115000"/>
              </a:lnSpc>
              <a:spcBef>
                <a:spcPts val="560"/>
              </a:spcBef>
              <a:spcAft>
                <a:spcPts val="0"/>
              </a:spcAft>
              <a:buSzPts val="2000"/>
              <a:buChar char="•"/>
            </a:pPr>
            <a:r>
              <a:rPr lang="en-US" sz="2000"/>
              <a:t>Scientific Director of IACS.</a:t>
            </a:r>
            <a:endParaRPr sz="2000"/>
          </a:p>
          <a:p>
            <a:pPr marL="457200" lvl="0" indent="-355600" algn="l" rtl="0">
              <a:lnSpc>
                <a:spcPct val="115000"/>
              </a:lnSpc>
              <a:spcBef>
                <a:spcPts val="0"/>
              </a:spcBef>
              <a:spcAft>
                <a:spcPts val="0"/>
              </a:spcAft>
              <a:buSzPts val="2000"/>
              <a:buChar char="•"/>
            </a:pPr>
            <a:r>
              <a:rPr lang="en-US" sz="2000"/>
              <a:t>Teaches CS109a, CS109b and AC215.</a:t>
            </a:r>
            <a:endParaRPr sz="2000"/>
          </a:p>
          <a:p>
            <a:pPr marL="457200" lvl="0" indent="-355600" algn="l" rtl="0">
              <a:lnSpc>
                <a:spcPct val="115000"/>
              </a:lnSpc>
              <a:spcBef>
                <a:spcPts val="0"/>
              </a:spcBef>
              <a:spcAft>
                <a:spcPts val="0"/>
              </a:spcAft>
              <a:buSzPts val="2000"/>
              <a:buChar char="•"/>
            </a:pPr>
            <a:r>
              <a:rPr lang="en-US" sz="2000"/>
              <a:t>He is a leader in astrostatistics and he is excited about the new telescopes coming online in the next few years.</a:t>
            </a:r>
            <a:endParaRPr sz="2000"/>
          </a:p>
          <a:p>
            <a:pPr marL="457200" lvl="0" indent="-355600" algn="l" rtl="0">
              <a:lnSpc>
                <a:spcPct val="115000"/>
              </a:lnSpc>
              <a:spcBef>
                <a:spcPts val="0"/>
              </a:spcBef>
              <a:spcAft>
                <a:spcPts val="0"/>
              </a:spcAft>
              <a:buSzPts val="2000"/>
              <a:buChar char="•"/>
            </a:pPr>
            <a:r>
              <a:rPr lang="en-US" sz="2000"/>
              <a:t>PI of stellarDNN a research lab</a:t>
            </a:r>
            <a:r>
              <a:rPr lang="en-US" sz="2400">
                <a:latin typeface="Calibri"/>
                <a:ea typeface="Calibri"/>
                <a:cs typeface="Calibri"/>
                <a:sym typeface="Calibri"/>
              </a:rPr>
              <a:t> </a:t>
            </a:r>
            <a:r>
              <a:rPr lang="en-US" sz="2000"/>
              <a:t>on the intersection of astronomy, ML and statistics.  Recently he is interested in solving  differential equations for physical systems using deep NN, inference in DNN, and applying NLP techniques in astronomical time series analysis</a:t>
            </a:r>
            <a:endParaRPr sz="2000"/>
          </a:p>
          <a:p>
            <a:pPr marL="457200" lvl="0" indent="-355600" algn="l" rtl="0">
              <a:lnSpc>
                <a:spcPct val="115000"/>
              </a:lnSpc>
              <a:spcBef>
                <a:spcPts val="0"/>
              </a:spcBef>
              <a:spcAft>
                <a:spcPts val="0"/>
              </a:spcAft>
              <a:buSzPts val="2000"/>
              <a:buChar char="•"/>
            </a:pPr>
            <a:r>
              <a:rPr lang="en-US" sz="2000"/>
              <a:t>Fun facts:</a:t>
            </a:r>
            <a:endParaRPr sz="2000"/>
          </a:p>
          <a:p>
            <a:pPr marL="914400" lvl="1" indent="-355600" algn="l" rtl="0">
              <a:lnSpc>
                <a:spcPct val="115000"/>
              </a:lnSpc>
              <a:spcBef>
                <a:spcPts val="0"/>
              </a:spcBef>
              <a:spcAft>
                <a:spcPts val="0"/>
              </a:spcAft>
              <a:buSzPts val="2000"/>
              <a:buChar char="–"/>
            </a:pPr>
            <a:r>
              <a:rPr lang="en-US" sz="2000">
                <a:latin typeface="Calibri"/>
                <a:ea typeface="Calibri"/>
                <a:cs typeface="Calibri"/>
                <a:sym typeface="Calibri"/>
              </a:rPr>
              <a:t>He loves classical music and opera, and he often visits the BSO.  </a:t>
            </a:r>
            <a:endParaRPr sz="2000">
              <a:latin typeface="Calibri"/>
              <a:ea typeface="Calibri"/>
              <a:cs typeface="Calibri"/>
              <a:sym typeface="Calibri"/>
            </a:endParaRPr>
          </a:p>
          <a:p>
            <a:pPr marL="914400" lvl="1" indent="-355600" algn="l" rtl="0">
              <a:lnSpc>
                <a:spcPct val="115000"/>
              </a:lnSpc>
              <a:spcBef>
                <a:spcPts val="0"/>
              </a:spcBef>
              <a:spcAft>
                <a:spcPts val="0"/>
              </a:spcAft>
              <a:buSzPts val="2000"/>
              <a:buChar char="–"/>
            </a:pPr>
            <a:r>
              <a:rPr lang="en-US" sz="2000">
                <a:latin typeface="Calibri"/>
                <a:ea typeface="Calibri"/>
                <a:cs typeface="Calibri"/>
                <a:sym typeface="Calibri"/>
              </a:rPr>
              <a:t>A certified cook from </a:t>
            </a:r>
            <a:r>
              <a:rPr lang="en-US" sz="2000" i="1">
                <a:latin typeface="Calibri"/>
                <a:ea typeface="Calibri"/>
                <a:cs typeface="Calibri"/>
                <a:sym typeface="Calibri"/>
              </a:rPr>
              <a:t>Le Cordon Bleu</a:t>
            </a:r>
            <a:r>
              <a:rPr lang="en-US" sz="2000">
                <a:latin typeface="Calibri"/>
                <a:ea typeface="Calibri"/>
                <a:cs typeface="Calibri"/>
                <a:sym typeface="Calibri"/>
              </a:rPr>
              <a:t>, loves eating as much as cooking. </a:t>
            </a:r>
            <a:endParaRPr sz="2000">
              <a:latin typeface="Calibri"/>
              <a:ea typeface="Calibri"/>
              <a:cs typeface="Calibri"/>
              <a:sym typeface="Calibri"/>
            </a:endParaRPr>
          </a:p>
          <a:p>
            <a:pPr marL="914400" lvl="1" indent="-355600" algn="l" rtl="0">
              <a:lnSpc>
                <a:spcPct val="115000"/>
              </a:lnSpc>
              <a:spcBef>
                <a:spcPts val="0"/>
              </a:spcBef>
              <a:spcAft>
                <a:spcPts val="0"/>
              </a:spcAft>
              <a:buSzPts val="2000"/>
              <a:buFont typeface="Calibri"/>
              <a:buChar char="–"/>
            </a:pPr>
            <a:r>
              <a:rPr lang="en-US" sz="2000">
                <a:latin typeface="Calibri"/>
                <a:ea typeface="Calibri"/>
                <a:cs typeface="Calibri"/>
                <a:sym typeface="Calibri"/>
              </a:rPr>
              <a:t>During a failed military service he was declared the worst soldier in NATO</a:t>
            </a:r>
            <a:endParaRPr sz="2000">
              <a:latin typeface="Calibri"/>
              <a:ea typeface="Calibri"/>
              <a:cs typeface="Calibri"/>
              <a:sym typeface="Calibri"/>
            </a:endParaRPr>
          </a:p>
          <a:p>
            <a:pPr marL="914400" lvl="0" indent="0" algn="l" rtl="0">
              <a:lnSpc>
                <a:spcPct val="115000"/>
              </a:lnSpc>
              <a:spcBef>
                <a:spcPts val="1200"/>
              </a:spcBef>
              <a:spcAft>
                <a:spcPts val="0"/>
              </a:spcAft>
              <a:buNone/>
            </a:pPr>
            <a:endParaRPr sz="200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8429300" y="4349750"/>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Connor Capitolo</a:t>
            </a:r>
            <a:endParaRPr sz="2500"/>
          </a:p>
          <a:p>
            <a:pPr marL="0" lvl="0" indent="0" algn="l" rtl="0">
              <a:spcBef>
                <a:spcPts val="0"/>
              </a:spcBef>
              <a:spcAft>
                <a:spcPts val="0"/>
              </a:spcAft>
              <a:buNone/>
            </a:pPr>
            <a:r>
              <a:rPr lang="en-US" sz="1500"/>
              <a:t>Machine Learning Engineer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Graduated from Master’s in DS program in May 2022</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Loves to go fly fishing</a:t>
            </a:r>
            <a:endParaRPr sz="150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2970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Andrew Smith</a:t>
            </a:r>
            <a:endParaRPr sz="2500"/>
          </a:p>
          <a:p>
            <a:pPr marL="0" lvl="0" indent="0" algn="l" rtl="0">
              <a:spcBef>
                <a:spcPts val="0"/>
              </a:spcBef>
              <a:spcAft>
                <a:spcPts val="0"/>
              </a:spcAft>
              <a:buNone/>
            </a:pPr>
            <a:r>
              <a:rPr lang="en-US" sz="1500"/>
              <a:t>Passionate about using machines to model and assist the human creative process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Has produced concerts on five different continents </a:t>
            </a:r>
            <a:endParaRPr sz="1500"/>
          </a:p>
        </p:txBody>
      </p:sp>
      <p:sp>
        <p:nvSpPr>
          <p:cNvPr id="854" name="Google Shape;854;p27"/>
          <p:cNvSpPr txBox="1"/>
          <p:nvPr/>
        </p:nvSpPr>
        <p:spPr>
          <a:xfrm>
            <a:off x="5192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Rashmi Banthia</a:t>
            </a:r>
            <a:endParaRPr sz="2500"/>
          </a:p>
          <a:p>
            <a:pPr marL="0" lvl="0" indent="0" algn="l" rtl="0">
              <a:spcBef>
                <a:spcPts val="0"/>
              </a:spcBef>
              <a:spcAft>
                <a:spcPts val="0"/>
              </a:spcAft>
              <a:buClr>
                <a:schemeClr val="dk1"/>
              </a:buClr>
              <a:buSzPts val="1100"/>
              <a:buFont typeface="Arial"/>
              <a:buNone/>
            </a:pPr>
            <a:r>
              <a:rPr lang="en-US" sz="1500">
                <a:solidFill>
                  <a:schemeClr val="dk1"/>
                </a:solidFill>
              </a:rPr>
              <a:t>TF for many Data Science classes here at Harvard including CS109A/B.</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Fun Fact: Enjoys kaggle competitions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863" name="Google Shape;863;p28"/>
          <p:cNvSpPr txBox="1"/>
          <p:nvPr/>
        </p:nvSpPr>
        <p:spPr>
          <a:xfrm>
            <a:off x="4601800" y="4314775"/>
            <a:ext cx="284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Tale Lokvenec</a:t>
            </a:r>
            <a:endParaRPr sz="2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a:t>
            </a:r>
            <a:endParaRPr sz="1500"/>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80700" y="4349750"/>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Shivas Jayaram</a:t>
            </a:r>
            <a:endParaRPr sz="2500"/>
          </a:p>
          <a:p>
            <a:pPr marL="0" lvl="0" indent="0" algn="l" rtl="0">
              <a:spcBef>
                <a:spcPts val="0"/>
              </a:spcBef>
              <a:spcAft>
                <a:spcPts val="0"/>
              </a:spcAft>
              <a:buNone/>
            </a:pPr>
            <a:r>
              <a:rPr lang="en-US" sz="1500"/>
              <a:t>Deep Learning Researcher, Educator and Practitioner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Working on medical-pharma knowledge platform startup</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872" name="Google Shape;872;p29"/>
          <p:cNvSpPr txBox="1">
            <a:spLocks noGrp="1"/>
          </p:cNvSpPr>
          <p:nvPr>
            <p:ph type="body" idx="1"/>
          </p:nvPr>
        </p:nvSpPr>
        <p:spPr>
          <a:xfrm>
            <a:off x="645150" y="1253324"/>
            <a:ext cx="10515600" cy="47820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Course structure and activities?</a:t>
            </a:r>
            <a:endParaRPr b="1"/>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solidFill>
                <a:srgbClr val="3F3F3F"/>
              </a:solidFill>
            </a:endParaRPr>
          </a:p>
        </p:txBody>
      </p:sp>
      <p:cxnSp>
        <p:nvCxnSpPr>
          <p:cNvPr id="873" name="Google Shape;873;p29"/>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874" name="Google Shape;874;p2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645150" y="1253324"/>
            <a:ext cx="10515600" cy="52323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Modules:</a:t>
            </a:r>
            <a:endParaRPr b="1">
              <a:solidFill>
                <a:srgbClr val="3F3F3F"/>
              </a:solidFill>
            </a:endParaRPr>
          </a:p>
          <a:p>
            <a:pPr marL="457200" lvl="0" indent="-368300" algn="l" rtl="0">
              <a:spcBef>
                <a:spcPts val="560"/>
              </a:spcBef>
              <a:spcAft>
                <a:spcPts val="0"/>
              </a:spcAft>
              <a:buSzPts val="2200"/>
              <a:buChar char="•"/>
            </a:pPr>
            <a:r>
              <a:rPr lang="en-US" sz="2200"/>
              <a:t>Virtual Environments and Virtual Machines</a:t>
            </a:r>
            <a:endParaRPr sz="2200"/>
          </a:p>
          <a:p>
            <a:pPr marL="457200" lvl="0" indent="-368300" algn="l" rtl="0">
              <a:spcBef>
                <a:spcPts val="0"/>
              </a:spcBef>
              <a:spcAft>
                <a:spcPts val="0"/>
              </a:spcAft>
              <a:buSzPts val="2200"/>
              <a:buChar char="•"/>
            </a:pPr>
            <a:r>
              <a:rPr lang="en-US" sz="2200"/>
              <a:t>Containers</a:t>
            </a:r>
            <a:endParaRPr sz="2200"/>
          </a:p>
          <a:p>
            <a:pPr marL="457200" lvl="0" indent="-368300" algn="l" rtl="0">
              <a:spcBef>
                <a:spcPts val="0"/>
              </a:spcBef>
              <a:spcAft>
                <a:spcPts val="0"/>
              </a:spcAft>
              <a:buSzPts val="2200"/>
              <a:buChar char="•"/>
            </a:pPr>
            <a:r>
              <a:rPr lang="en-US" sz="2200"/>
              <a:t>Data</a:t>
            </a:r>
            <a:endParaRPr sz="2200"/>
          </a:p>
          <a:p>
            <a:pPr marL="457200" lvl="0" indent="-368300" algn="l" rtl="0">
              <a:spcBef>
                <a:spcPts val="0"/>
              </a:spcBef>
              <a:spcAft>
                <a:spcPts val="0"/>
              </a:spcAft>
              <a:buSzPts val="2200"/>
              <a:buChar char="•"/>
            </a:pPr>
            <a:r>
              <a:rPr lang="en-US" sz="2200"/>
              <a:t>Model</a:t>
            </a:r>
            <a:endParaRPr sz="2200"/>
          </a:p>
          <a:p>
            <a:pPr marL="457200" lvl="0" indent="-368300" algn="l" rtl="0">
              <a:spcBef>
                <a:spcPts val="0"/>
              </a:spcBef>
              <a:spcAft>
                <a:spcPts val="0"/>
              </a:spcAft>
              <a:buSzPts val="2200"/>
              <a:buChar char="•"/>
            </a:pPr>
            <a:r>
              <a:rPr lang="en-US" sz="2200"/>
              <a:t>ML Workflow Management</a:t>
            </a:r>
            <a:endParaRPr sz="2200"/>
          </a:p>
          <a:p>
            <a:pPr marL="457200" lvl="0" indent="-368300" algn="l" rtl="0">
              <a:spcBef>
                <a:spcPts val="0"/>
              </a:spcBef>
              <a:spcAft>
                <a:spcPts val="0"/>
              </a:spcAft>
              <a:buSzPts val="2200"/>
              <a:buChar char="•"/>
            </a:pPr>
            <a:r>
              <a:rPr lang="en-US" sz="2200"/>
              <a:t>App Development</a:t>
            </a:r>
            <a:endParaRPr sz="2200"/>
          </a:p>
          <a:p>
            <a:pPr marL="457200" lvl="0" indent="-368300" algn="l" rtl="0">
              <a:spcBef>
                <a:spcPts val="0"/>
              </a:spcBef>
              <a:spcAft>
                <a:spcPts val="0"/>
              </a:spcAft>
              <a:buSzPts val="2200"/>
              <a:buChar char="•"/>
            </a:pPr>
            <a:r>
              <a:rPr lang="en-US" sz="2200"/>
              <a:t>Scaling &amp; Deployment</a:t>
            </a:r>
            <a:endParaRPr sz="2200"/>
          </a:p>
          <a:p>
            <a:pPr marL="0" lvl="0" indent="0" algn="l" rtl="0">
              <a:spcBef>
                <a:spcPts val="560"/>
              </a:spcBef>
              <a:spcAft>
                <a:spcPts val="0"/>
              </a:spcAft>
              <a:buNone/>
            </a:pPr>
            <a:endParaRPr sz="2200"/>
          </a:p>
          <a:p>
            <a:pPr marL="0" lvl="0" indent="0" algn="l" rtl="0">
              <a:spcBef>
                <a:spcPts val="560"/>
              </a:spcBef>
              <a:spcAft>
                <a:spcPts val="0"/>
              </a:spcAft>
              <a:buNone/>
            </a:pPr>
            <a:r>
              <a:rPr lang="en-US" b="1">
                <a:solidFill>
                  <a:srgbClr val="3F3F3F"/>
                </a:solidFill>
              </a:rPr>
              <a:t>Activities:</a:t>
            </a:r>
            <a:endParaRPr b="1">
              <a:solidFill>
                <a:srgbClr val="3F3F3F"/>
              </a:solidFill>
            </a:endParaRPr>
          </a:p>
          <a:p>
            <a:pPr marL="0" lvl="0" indent="0" algn="l" rtl="0">
              <a:spcBef>
                <a:spcPts val="560"/>
              </a:spcBef>
              <a:spcAft>
                <a:spcPts val="0"/>
              </a:spcAft>
              <a:buNone/>
            </a:pPr>
            <a:r>
              <a:rPr lang="en-US"/>
              <a:t>	</a:t>
            </a:r>
            <a:r>
              <a:rPr lang="en-US" sz="2200"/>
              <a:t>Sessions, exercise, project, reading and quizzes  </a:t>
            </a:r>
            <a:endParaRPr sz="2200"/>
          </a:p>
          <a:p>
            <a:pPr marL="0" lvl="0" indent="0" algn="l" rtl="0">
              <a:spcBef>
                <a:spcPts val="560"/>
              </a:spcBef>
              <a:spcAft>
                <a:spcPts val="0"/>
              </a:spcAft>
              <a:buNone/>
            </a:pPr>
            <a:endParaRPr sz="2200"/>
          </a:p>
          <a:p>
            <a:pPr marL="0" lvl="0" indent="0" algn="l" rtl="0">
              <a:spcBef>
                <a:spcPts val="560"/>
              </a:spcBef>
              <a:spcAft>
                <a:spcPts val="0"/>
              </a:spcAft>
              <a:buNone/>
            </a:pPr>
            <a:r>
              <a:rPr lang="en-US" b="1">
                <a:solidFill>
                  <a:srgbClr val="3F3F3F"/>
                </a:solidFill>
              </a:rPr>
              <a:t>Sessions:</a:t>
            </a:r>
            <a:r>
              <a:rPr lang="en-US"/>
              <a:t> </a:t>
            </a:r>
            <a:r>
              <a:rPr lang="en-US" sz="2200"/>
              <a:t>Saturdays 8:30 PM - 10:30 PM IST</a:t>
            </a:r>
            <a:endParaRPr sz="2200"/>
          </a:p>
          <a:p>
            <a:pPr marL="0" lvl="0" indent="0" algn="l" rtl="0">
              <a:spcBef>
                <a:spcPts val="560"/>
              </a:spcBef>
              <a:spcAft>
                <a:spcPts val="0"/>
              </a:spcAft>
              <a:buClr>
                <a:schemeClr val="dk1"/>
              </a:buClr>
              <a:buSzPts val="1100"/>
              <a:buFont typeface="Arial"/>
              <a:buNone/>
            </a:pPr>
            <a:r>
              <a:rPr lang="en-US" b="1">
                <a:solidFill>
                  <a:srgbClr val="3F3F3F"/>
                </a:solidFill>
              </a:rPr>
              <a:t>Office Hours:</a:t>
            </a:r>
            <a:r>
              <a:rPr lang="en-US"/>
              <a:t> </a:t>
            </a:r>
            <a:r>
              <a:rPr lang="en-US" sz="2200"/>
              <a:t>Tuesdays 9:00 PM IST</a:t>
            </a:r>
            <a:endParaRPr sz="220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Structure and Activities</a:t>
            </a:r>
            <a:endParaRPr/>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Pre-session</a:t>
            </a:r>
            <a:endParaRPr sz="1900" b="1">
              <a:solidFill>
                <a:srgbClr val="434343"/>
              </a:solidFill>
            </a:endParaRPr>
          </a:p>
          <a:p>
            <a:pPr marL="0" lvl="0" indent="0" algn="ctr" rtl="0">
              <a:spcBef>
                <a:spcPts val="0"/>
              </a:spcBef>
              <a:spcAft>
                <a:spcPts val="0"/>
              </a:spcAft>
              <a:buNone/>
            </a:pPr>
            <a:r>
              <a:rPr lang="en-US" sz="1900" b="1">
                <a:solidFill>
                  <a:srgbClr val="434343"/>
                </a:solidFill>
              </a:rPr>
              <a:t>Assignment</a:t>
            </a:r>
            <a:endParaRPr sz="1900" b="1">
              <a:solidFill>
                <a:srgbClr val="434343"/>
              </a:solidFill>
            </a:endParaRPr>
          </a:p>
          <a:p>
            <a:pPr marL="0" lvl="0" indent="0" algn="ctr" rtl="0">
              <a:spcBef>
                <a:spcPts val="0"/>
              </a:spcBef>
              <a:spcAft>
                <a:spcPts val="0"/>
              </a:spcAft>
              <a:buNone/>
            </a:pPr>
            <a:r>
              <a:rPr lang="en-US" sz="1900" b="1">
                <a:solidFill>
                  <a:srgbClr val="434343"/>
                </a:solidFill>
              </a:rPr>
              <a:t>(Reading)</a:t>
            </a:r>
            <a:endParaRPr sz="1900" b="1">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15600"/>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a:solidFill>
                  <a:srgbClr val="3F3F3F"/>
                </a:solidFill>
              </a:rPr>
              <a:t>Weekly Session - What to expect</a:t>
            </a:r>
            <a:endParaRPr/>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893" name="Google Shape;893;p31"/>
          <p:cNvSpPr txBox="1"/>
          <p:nvPr/>
        </p:nvSpPr>
        <p:spPr>
          <a:xfrm>
            <a:off x="2438400" y="5639263"/>
            <a:ext cx="405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There will be one reading assignment per week</a:t>
            </a:r>
            <a:endParaRPr sz="1600"/>
          </a:p>
        </p:txBody>
      </p:sp>
      <p:cxnSp>
        <p:nvCxnSpPr>
          <p:cNvPr id="894" name="Google Shape;894;p31"/>
          <p:cNvCxnSpPr>
            <a:stCxn id="893" idx="0"/>
          </p:cNvCxnSpPr>
          <p:nvPr/>
        </p:nvCxnSpPr>
        <p:spPr>
          <a:xfrm rot="10800000">
            <a:off x="4292400" y="4924663"/>
            <a:ext cx="171000" cy="71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902" name="Google Shape;902;p32"/>
          <p:cNvSpPr txBox="1"/>
          <p:nvPr/>
        </p:nvSpPr>
        <p:spPr>
          <a:xfrm>
            <a:off x="498150" y="1350900"/>
            <a:ext cx="8637300" cy="39711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a:solidFill>
                  <a:schemeClr val="dk1"/>
                </a:solidFill>
              </a:rPr>
              <a:t>Virtual Environments and Virtual Machines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Containers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Data</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Model</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ML Workflow Management</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App Development</a:t>
            </a:r>
            <a:endParaRPr sz="2800">
              <a:solidFill>
                <a:schemeClr val="dk1"/>
              </a:solidFill>
            </a:endParaRPr>
          </a:p>
          <a:p>
            <a:pPr marL="457200" lvl="0" indent="-406400" algn="l" rtl="0">
              <a:spcBef>
                <a:spcPts val="1000"/>
              </a:spcBef>
              <a:spcAft>
                <a:spcPts val="1000"/>
              </a:spcAft>
              <a:buClr>
                <a:schemeClr val="dk1"/>
              </a:buClr>
              <a:buSzPts val="2800"/>
              <a:buChar char="•"/>
            </a:pPr>
            <a:r>
              <a:rPr lang="en-US" sz="2800">
                <a:solidFill>
                  <a:schemeClr val="dk1"/>
                </a:solidFill>
              </a:rPr>
              <a:t>Scaling &amp; Deployment</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909" name="Google Shape;909;p33"/>
          <p:cNvSpPr txBox="1">
            <a:spLocks noGrp="1"/>
          </p:cNvSpPr>
          <p:nvPr>
            <p:ph type="body" idx="1"/>
          </p:nvPr>
        </p:nvSpPr>
        <p:spPr>
          <a:xfrm>
            <a:off x="645150" y="1253324"/>
            <a:ext cx="10515600" cy="47619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Class organization (Workload, Logistics, Grades).</a:t>
            </a:r>
            <a:endParaRPr b="1"/>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solidFill>
                <a:srgbClr val="3F3F3F"/>
              </a:solidFill>
            </a:endParaRPr>
          </a:p>
        </p:txBody>
      </p:sp>
      <p:cxnSp>
        <p:nvCxnSpPr>
          <p:cNvPr id="910" name="Google Shape;910;p33"/>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911" name="Google Shape;911;p3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1 hour </a:t>
            </a:r>
            <a:r>
              <a:rPr lang="en-US" i="1"/>
              <a:t>Reading</a:t>
            </a:r>
            <a:endParaRPr i="1"/>
          </a:p>
          <a:p>
            <a:pPr marL="457200" lvl="0" indent="-406400" algn="l" rtl="0">
              <a:spcBef>
                <a:spcPts val="0"/>
              </a:spcBef>
              <a:spcAft>
                <a:spcPts val="0"/>
              </a:spcAft>
              <a:buSzPts val="2800"/>
              <a:buChar char="•"/>
            </a:pPr>
            <a:r>
              <a:rPr lang="en-US"/>
              <a:t>3 hours </a:t>
            </a:r>
            <a:r>
              <a:rPr lang="en-US" i="1"/>
              <a:t>Session</a:t>
            </a:r>
            <a:endParaRPr i="1"/>
          </a:p>
          <a:p>
            <a:pPr marL="457200" lvl="0" indent="-406400" algn="l" rtl="0">
              <a:spcBef>
                <a:spcPts val="0"/>
              </a:spcBef>
              <a:spcAft>
                <a:spcPts val="0"/>
              </a:spcAft>
              <a:buSzPts val="2800"/>
              <a:buChar char="•"/>
            </a:pPr>
            <a:r>
              <a:rPr lang="en-US"/>
              <a:t>1 hour </a:t>
            </a:r>
            <a:r>
              <a:rPr lang="en-US" i="1"/>
              <a:t>Office Hour</a:t>
            </a:r>
            <a:endParaRPr i="1"/>
          </a:p>
          <a:p>
            <a:pPr marL="457200" lvl="0" indent="-406400" algn="l" rtl="0">
              <a:spcBef>
                <a:spcPts val="0"/>
              </a:spcBef>
              <a:spcAft>
                <a:spcPts val="0"/>
              </a:spcAft>
              <a:buSzPts val="2800"/>
              <a:buChar char="•"/>
            </a:pPr>
            <a:r>
              <a:rPr lang="en-US"/>
              <a:t>5 hours </a:t>
            </a:r>
            <a:r>
              <a:rPr lang="en-US" i="1"/>
              <a:t>Project Milestones</a:t>
            </a:r>
            <a:endParaRPr i="1"/>
          </a:p>
          <a:p>
            <a:pPr marL="457200" lvl="0" indent="-406400" algn="l" rtl="0">
              <a:spcBef>
                <a:spcPts val="0"/>
              </a:spcBef>
              <a:spcAft>
                <a:spcPts val="0"/>
              </a:spcAft>
              <a:buSzPts val="2800"/>
              <a:buChar char="•"/>
            </a:pPr>
            <a:r>
              <a:rPr lang="en-US"/>
              <a:t>~ 12 hours/ week</a:t>
            </a:r>
            <a:endParaRPr/>
          </a:p>
          <a:p>
            <a:pPr marL="0" lvl="0" indent="0" algn="l" rtl="0">
              <a:spcBef>
                <a:spcPts val="560"/>
              </a:spcBef>
              <a:spcAft>
                <a:spcPts val="0"/>
              </a:spcAft>
              <a:buNone/>
            </a:pPr>
            <a:endParaRPr/>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a:solidFill>
                  <a:srgbClr val="3F3F3F"/>
                </a:solidFill>
              </a:rPr>
              <a:t>Why should you take this class and why not?</a:t>
            </a:r>
            <a:endParaRPr b="1"/>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0" lvl="0" indent="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p>
        </p:txBody>
      </p:sp>
      <p:cxnSp>
        <p:nvCxnSpPr>
          <p:cNvPr id="60" name="Google Shape;60;p8"/>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Expectations</a:t>
            </a:r>
            <a:endParaRPr/>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Readings</a:t>
            </a:r>
            <a:endParaRPr/>
          </a:p>
          <a:p>
            <a:pPr marL="457200" lvl="0" indent="-406400" algn="l" rtl="0">
              <a:spcBef>
                <a:spcPts val="0"/>
              </a:spcBef>
              <a:spcAft>
                <a:spcPts val="0"/>
              </a:spcAft>
              <a:buSzPts val="2800"/>
              <a:buChar char="•"/>
            </a:pPr>
            <a:r>
              <a:rPr lang="en-US"/>
              <a:t>Sessions: Continuing and finish tutorials we start in the session. </a:t>
            </a:r>
            <a:endParaRPr/>
          </a:p>
          <a:p>
            <a:pPr marL="457200" lvl="0" indent="-406400" algn="l" rtl="0">
              <a:spcBef>
                <a:spcPts val="0"/>
              </a:spcBef>
              <a:spcAft>
                <a:spcPts val="0"/>
              </a:spcAft>
              <a:buSzPts val="2800"/>
              <a:buChar char="•"/>
            </a:pPr>
            <a:r>
              <a:rPr lang="en-US"/>
              <a:t>Milestones</a:t>
            </a:r>
            <a:endParaRPr/>
          </a:p>
          <a:p>
            <a:pPr marL="457200" lvl="0" indent="-406400" algn="l" rtl="0">
              <a:spcBef>
                <a:spcPts val="0"/>
              </a:spcBef>
              <a:spcAft>
                <a:spcPts val="0"/>
              </a:spcAft>
              <a:buSzPts val="2800"/>
              <a:buChar char="•"/>
            </a:pPr>
            <a:r>
              <a:rPr lang="en-US"/>
              <a:t>Presentations of project progress</a:t>
            </a:r>
            <a:endParaRPr/>
          </a:p>
          <a:p>
            <a:pPr marL="0" lvl="0" indent="0" algn="l" rtl="0">
              <a:spcBef>
                <a:spcPts val="560"/>
              </a:spcBef>
              <a:spcAft>
                <a:spcPts val="0"/>
              </a:spcAft>
              <a:buNone/>
            </a:pPr>
            <a:endParaRP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nvGraphicFramePr>
        <p:xfrm>
          <a:off x="678850" y="1491650"/>
          <a:ext cx="6925825" cy="3376150"/>
        </p:xfrm>
        <a:graphic>
          <a:graphicData uri="http://schemas.openxmlformats.org/drawingml/2006/table">
            <a:tbl>
              <a:tblPr>
                <a:noFill/>
                <a:tableStyleId>{5366F117-CC58-4768-B327-75D3CCCF8C3E}</a:tableStyleId>
              </a:tblPr>
              <a:tblGrid>
                <a:gridCol w="4203250">
                  <a:extLst>
                    <a:ext uri="{9D8B030D-6E8A-4147-A177-3AD203B41FA5}">
                      <a16:colId xmlns:a16="http://schemas.microsoft.com/office/drawing/2014/main" val="20000"/>
                    </a:ext>
                  </a:extLst>
                </a:gridCol>
                <a:gridCol w="2722575">
                  <a:extLst>
                    <a:ext uri="{9D8B030D-6E8A-4147-A177-3AD203B41FA5}">
                      <a16:colId xmlns:a16="http://schemas.microsoft.com/office/drawing/2014/main" val="20001"/>
                    </a:ext>
                  </a:extLst>
                </a:gridCol>
              </a:tblGrid>
              <a:tr h="509050">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5770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770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5770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770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770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5770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63200">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5770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100%</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We will be using ED for discussions, announcements and surveys</a:t>
            </a:r>
            <a:endParaRPr/>
          </a:p>
          <a:p>
            <a:pPr marL="457200" lvl="0" indent="-406400" algn="l" rtl="0">
              <a:spcBef>
                <a:spcPts val="0"/>
              </a:spcBef>
              <a:spcAft>
                <a:spcPts val="0"/>
              </a:spcAft>
              <a:buSzPts val="2800"/>
              <a:buChar char="•"/>
            </a:pPr>
            <a:r>
              <a:rPr lang="en-US"/>
              <a:t>Quizzes: Individual </a:t>
            </a:r>
            <a:endParaRPr/>
          </a:p>
          <a:p>
            <a:pPr marL="457200" lvl="0" indent="-406400" algn="l" rtl="0">
              <a:spcBef>
                <a:spcPts val="0"/>
              </a:spcBef>
              <a:spcAft>
                <a:spcPts val="0"/>
              </a:spcAft>
              <a:buSzPts val="2800"/>
              <a:buChar char="•"/>
            </a:pPr>
            <a:r>
              <a:rPr lang="en-US"/>
              <a:t>Exercises/Homework: Individual</a:t>
            </a:r>
            <a:endParaRPr/>
          </a:p>
          <a:p>
            <a:pPr marL="457200" lvl="0" indent="-406400" algn="l" rtl="0">
              <a:spcBef>
                <a:spcPts val="0"/>
              </a:spcBef>
              <a:spcAft>
                <a:spcPts val="0"/>
              </a:spcAft>
              <a:buSzPts val="2800"/>
              <a:buChar char="•"/>
            </a:pPr>
            <a:r>
              <a:rPr lang="en-US"/>
              <a:t>Projects: Group</a:t>
            </a:r>
            <a:endParaRPr/>
          </a:p>
          <a:p>
            <a:pPr marL="0" lvl="0" indent="0" algn="l" rtl="0">
              <a:spcBef>
                <a:spcPts val="560"/>
              </a:spcBef>
              <a:spcAft>
                <a:spcPts val="0"/>
              </a:spcAft>
              <a:buNone/>
            </a:pPr>
            <a:endParaRPr/>
          </a:p>
          <a:p>
            <a:pPr marL="0" lvl="0" indent="0" algn="l" rtl="0">
              <a:spcBef>
                <a:spcPts val="560"/>
              </a:spcBef>
              <a:spcAft>
                <a:spcPts val="0"/>
              </a:spcAft>
              <a:buNone/>
            </a:pPr>
            <a:r>
              <a:rPr lang="en-US"/>
              <a:t>Submissions for project milestones and projects will be using GitHub</a:t>
            </a:r>
            <a:endParaRPr/>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971" name="Google Shape;971;p40"/>
          <p:cNvSpPr txBox="1">
            <a:spLocks noGrp="1"/>
          </p:cNvSpPr>
          <p:nvPr>
            <p:ph type="body" idx="1"/>
          </p:nvPr>
        </p:nvSpPr>
        <p:spPr>
          <a:xfrm>
            <a:off x="645150" y="1253324"/>
            <a:ext cx="10515600" cy="47619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Projects</a:t>
            </a:r>
            <a:endParaRPr b="1">
              <a:solidFill>
                <a:srgbClr val="3F3F3F"/>
              </a:solidFill>
            </a:endParaRPr>
          </a:p>
        </p:txBody>
      </p:sp>
      <p:cxnSp>
        <p:nvCxnSpPr>
          <p:cNvPr id="972" name="Google Shape;972;p40"/>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973" name="Google Shape;973;p4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will have is phone with him when he is in the forest. What if he could just take a picture of the mushrooms and and app could tell him what type of mushroom it is and weather it is poisonous or not</a:t>
            </a:r>
            <a:endParaRPr/>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So you can build awesome apps like this:</a:t>
            </a:r>
            <a:endParaRPr/>
          </a:p>
          <a:p>
            <a:pPr marL="457200" lvl="0" indent="0" algn="l" rtl="0">
              <a:spcBef>
                <a:spcPts val="560"/>
              </a:spcBef>
              <a:spcAft>
                <a:spcPts val="0"/>
              </a:spcAft>
              <a:buNone/>
            </a:pPr>
            <a:endParaRPr/>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a:solidFill>
                  <a:schemeClr val="hlink"/>
                </a:solidFill>
                <a:hlinkClick r:id="rId3"/>
              </a:rPr>
              <a:t>https://runwayml.com/</a:t>
            </a:r>
            <a:r>
              <a:rPr lang="en-US" sz="2800">
                <a:solidFill>
                  <a:schemeClr val="dk1"/>
                </a:solidFill>
              </a:rPr>
              <a:t> </a:t>
            </a:r>
            <a:endParaRPr/>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a:solidFill>
                  <a:schemeClr val="hlink"/>
                </a:solidFill>
                <a:hlinkClick r:id="rId4"/>
              </a:rPr>
              <a:t>https://www.databot-app.com/</a:t>
            </a:r>
            <a:r>
              <a:rPr lang="en-US" sz="2800">
                <a:solidFill>
                  <a:schemeClr val="dk1"/>
                </a:solidFill>
              </a:rPr>
              <a:t> </a:t>
            </a:r>
            <a:endParaRPr/>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Users:</a:t>
              </a:r>
              <a:r>
                <a:rPr lang="en-US" sz="1300">
                  <a:solidFill>
                    <a:srgbClr val="783F04"/>
                  </a:solidFill>
                </a:rPr>
                <a:t> Internal team</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Duration:</a:t>
              </a:r>
              <a:r>
                <a:rPr lang="en-US" sz="1300">
                  <a:solidFill>
                    <a:srgbClr val="783F04"/>
                  </a:solidFill>
                </a:rPr>
                <a:t> Days to few weeks</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Scrap mushroom data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images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new unseen mushrooms are predicted by the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Visualize model activations to analyse what the model is seeing</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a:solidFill>
                  <a:srgbClr val="3F3F3F"/>
                </a:solidFill>
              </a:rPr>
              <a:t>Because you want to learn how to:</a:t>
            </a:r>
            <a:endParaRPr>
              <a:solidFill>
                <a:srgbClr val="3F3F3F"/>
              </a:solidFill>
            </a:endParaRPr>
          </a:p>
          <a:p>
            <a:pPr marL="0" lvl="0" indent="0" algn="l" rtl="0">
              <a:spcBef>
                <a:spcPts val="0"/>
              </a:spcBef>
              <a:spcAft>
                <a:spcPts val="0"/>
              </a:spcAft>
              <a:buClr>
                <a:srgbClr val="3F3F3F"/>
              </a:buClr>
              <a:buSzPts val="2800"/>
              <a:buFont typeface="Arial"/>
              <a:buNone/>
            </a:pPr>
            <a:endParaRPr>
              <a:solidFill>
                <a:srgbClr val="3F3F3F"/>
              </a:solidFill>
            </a:endParaRPr>
          </a:p>
          <a:p>
            <a:pPr marL="514350" lvl="0" indent="-339725" algn="l" rtl="0">
              <a:lnSpc>
                <a:spcPct val="150000"/>
              </a:lnSpc>
              <a:spcBef>
                <a:spcPts val="560"/>
              </a:spcBef>
              <a:spcAft>
                <a:spcPts val="0"/>
              </a:spcAft>
              <a:buClr>
                <a:srgbClr val="3F3F3F"/>
              </a:buClr>
              <a:buSzPts val="2800"/>
              <a:buChar char="•"/>
            </a:pPr>
            <a:r>
              <a:rPr lang="en-US">
                <a:solidFill>
                  <a:srgbClr val="3F3F3F"/>
                </a:solidFill>
              </a:rPr>
              <a:t>Put your models in production</a:t>
            </a:r>
            <a:endParaRPr/>
          </a:p>
          <a:p>
            <a:pPr marL="514350" lvl="0" indent="-339725" algn="l" rtl="0">
              <a:lnSpc>
                <a:spcPct val="150000"/>
              </a:lnSpc>
              <a:spcBef>
                <a:spcPts val="560"/>
              </a:spcBef>
              <a:spcAft>
                <a:spcPts val="0"/>
              </a:spcAft>
              <a:buClr>
                <a:srgbClr val="3F3F3F"/>
              </a:buClr>
              <a:buSzPts val="2800"/>
              <a:buChar char="•"/>
            </a:pPr>
            <a:r>
              <a:rPr lang="en-US">
                <a:solidFill>
                  <a:srgbClr val="3F3F3F"/>
                </a:solidFill>
              </a:rPr>
              <a:t>Integrate and orchestrate applications</a:t>
            </a:r>
            <a:endParaRPr/>
          </a:p>
          <a:p>
            <a:pPr marL="514350" lvl="0" indent="-339725" algn="l" rtl="0">
              <a:lnSpc>
                <a:spcPct val="150000"/>
              </a:lnSpc>
              <a:spcBef>
                <a:spcPts val="560"/>
              </a:spcBef>
              <a:spcAft>
                <a:spcPts val="0"/>
              </a:spcAft>
              <a:buClr>
                <a:srgbClr val="3F3F3F"/>
              </a:buClr>
              <a:buSzPts val="2800"/>
              <a:buChar char="•"/>
            </a:pPr>
            <a:r>
              <a:rPr lang="en-US">
                <a:solidFill>
                  <a:srgbClr val="3F3F3F"/>
                </a:solidFill>
              </a:rPr>
              <a:t>Deploy increasing amount of data</a:t>
            </a:r>
            <a:endParaRPr/>
          </a:p>
          <a:p>
            <a:pPr marL="514350" lvl="0" indent="-339725" algn="l" rtl="0">
              <a:lnSpc>
                <a:spcPct val="150000"/>
              </a:lnSpc>
              <a:spcBef>
                <a:spcPts val="560"/>
              </a:spcBef>
              <a:spcAft>
                <a:spcPts val="0"/>
              </a:spcAft>
              <a:buClr>
                <a:srgbClr val="3F3F3F"/>
              </a:buClr>
              <a:buSzPts val="2800"/>
              <a:buChar char="•"/>
            </a:pPr>
            <a:r>
              <a:rPr lang="en-US">
                <a:solidFill>
                  <a:srgbClr val="3F3F3F"/>
                </a:solidFill>
              </a:rPr>
              <a:t>Take advantage of available models</a:t>
            </a:r>
            <a:endParaRPr/>
          </a:p>
          <a:p>
            <a:pPr marL="514350" lvl="0" indent="-339725" algn="l" rtl="0">
              <a:lnSpc>
                <a:spcPct val="150000"/>
              </a:lnSpc>
              <a:spcBef>
                <a:spcPts val="560"/>
              </a:spcBef>
              <a:spcAft>
                <a:spcPts val="0"/>
              </a:spcAft>
              <a:buClr>
                <a:srgbClr val="3F3F3F"/>
              </a:buClr>
              <a:buSzPts val="2800"/>
              <a:buChar char="•"/>
            </a:pPr>
            <a:r>
              <a:rPr lang="en-US">
                <a:solidFill>
                  <a:srgbClr val="3F3F3F"/>
                </a:solidFill>
              </a:rPr>
              <a:t>Build an application using your models</a:t>
            </a:r>
            <a:endParaRPr/>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342887" lvl="0" indent="-342887" algn="l" rtl="0">
              <a:spcBef>
                <a:spcPts val="0"/>
              </a:spcBef>
              <a:spcAft>
                <a:spcPts val="0"/>
              </a:spcAft>
              <a:buClr>
                <a:srgbClr val="3F3F3F"/>
              </a:buClr>
              <a:buSzPts val="2800"/>
              <a:buChar char="•"/>
            </a:pPr>
            <a:r>
              <a:rPr lang="en-US">
                <a:solidFill>
                  <a:srgbClr val="3F3F3F"/>
                </a:solidFill>
              </a:rPr>
              <a:t>You are </a:t>
            </a:r>
            <a:r>
              <a:rPr lang="en-US" b="1">
                <a:solidFill>
                  <a:srgbClr val="C00000"/>
                </a:solidFill>
              </a:rPr>
              <a:t>not</a:t>
            </a:r>
            <a:r>
              <a:rPr lang="en-US">
                <a:solidFill>
                  <a:srgbClr val="3F3F3F"/>
                </a:solidFill>
              </a:rPr>
              <a:t> familiar with most of the concepts covered in CS109A/B</a:t>
            </a:r>
            <a:endParaRPr/>
          </a:p>
          <a:p>
            <a:pPr marL="342887" lvl="0" indent="-342887" algn="l" rtl="0">
              <a:spcBef>
                <a:spcPts val="2360"/>
              </a:spcBef>
              <a:spcAft>
                <a:spcPts val="0"/>
              </a:spcAft>
              <a:buClr>
                <a:srgbClr val="3F3F3F"/>
              </a:buClr>
              <a:buSzPts val="2800"/>
              <a:buChar char="•"/>
            </a:pPr>
            <a:r>
              <a:rPr lang="en-US" b="1">
                <a:solidFill>
                  <a:srgbClr val="3F3F3F"/>
                </a:solidFill>
              </a:rPr>
              <a:t>For example: </a:t>
            </a:r>
            <a:endParaRPr/>
          </a:p>
          <a:p>
            <a:pPr marL="742933" lvl="1" indent="-342900" algn="l" rtl="0">
              <a:spcBef>
                <a:spcPts val="2360"/>
              </a:spcBef>
              <a:spcAft>
                <a:spcPts val="0"/>
              </a:spcAft>
              <a:buClr>
                <a:srgbClr val="3F3F3F"/>
              </a:buClr>
              <a:buSzPts val="2800"/>
              <a:buChar char="•"/>
            </a:pPr>
            <a:r>
              <a:rPr lang="en-US">
                <a:solidFill>
                  <a:srgbClr val="3F3F3F"/>
                </a:solidFill>
              </a:rPr>
              <a:t>Basic Machine Learning</a:t>
            </a:r>
            <a:endParaRPr/>
          </a:p>
          <a:p>
            <a:pPr marL="742933" lvl="1" indent="-342900" algn="l" rtl="0">
              <a:spcBef>
                <a:spcPts val="2360"/>
              </a:spcBef>
              <a:spcAft>
                <a:spcPts val="0"/>
              </a:spcAft>
              <a:buClr>
                <a:srgbClr val="3F3F3F"/>
              </a:buClr>
              <a:buSzPts val="2800"/>
              <a:buChar char="•"/>
            </a:pPr>
            <a:r>
              <a:rPr lang="en-US">
                <a:solidFill>
                  <a:srgbClr val="3F3F3F"/>
                </a:solidFill>
              </a:rPr>
              <a:t>CNNs, RNNs, Autoencoders, {GANs, etc}.</a:t>
            </a:r>
            <a:endParaRPr/>
          </a:p>
          <a:p>
            <a:pPr marL="742933" lvl="1" indent="-342900" algn="l" rtl="0">
              <a:spcBef>
                <a:spcPts val="2360"/>
              </a:spcBef>
              <a:spcAft>
                <a:spcPts val="0"/>
              </a:spcAft>
              <a:buClr>
                <a:srgbClr val="3F3F3F"/>
              </a:buClr>
              <a:buSzPts val="2800"/>
              <a:buChar char="•"/>
            </a:pPr>
            <a:r>
              <a:rPr lang="en-US">
                <a:solidFill>
                  <a:srgbClr val="3F3F3F"/>
                </a:solidFill>
              </a:rPr>
              <a:t>Basic shell commands</a:t>
            </a:r>
            <a:endParaRP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Mckinsey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a:solidFill>
                  <a:srgbClr val="3F3F3F"/>
                </a:solidFill>
              </a:rPr>
              <a:t>attempted deployments fail</a:t>
            </a:r>
            <a:r>
              <a:rPr lang="en-US">
                <a:solidFill>
                  <a:srgbClr val="3F3F3F"/>
                </a:solidFill>
              </a:rPr>
              <a:t>, quoting </a:t>
            </a:r>
            <a:r>
              <a:rPr lang="en-US" b="1">
                <a:solidFill>
                  <a:srgbClr val="3F3F3F"/>
                </a:solidFill>
              </a:rPr>
              <a:t>lack of expertise</a:t>
            </a:r>
            <a:r>
              <a:rPr lang="en-US">
                <a:solidFill>
                  <a:srgbClr val="3F3F3F"/>
                </a:solidFill>
              </a:rPr>
              <a:t>, as one of the key factors</a:t>
            </a:r>
            <a:r>
              <a:rPr lang="en-US" baseline="30000">
                <a:solidFill>
                  <a:srgbClr val="3F3F3F"/>
                </a:solidFill>
              </a:rPr>
              <a:t>[1] </a:t>
            </a:r>
            <a:endParaRPr baseline="3000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3423</Words>
  <Application>Microsoft Macintosh PowerPoint</Application>
  <PresentationFormat>Widescreen</PresentationFormat>
  <Paragraphs>641</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Roboto</vt:lpstr>
      <vt:lpstr>Calibri</vt:lpstr>
      <vt:lpstr>Karla</vt:lpstr>
      <vt:lpstr>Merriweather</vt:lpstr>
      <vt:lpstr>GEC_template</vt:lpstr>
      <vt:lpstr>Lecture 1: Introduction</vt:lpstr>
      <vt:lpstr>Outline</vt:lpstr>
      <vt:lpstr>Outline</vt:lpstr>
      <vt:lpstr>Why you should take this class</vt:lpstr>
      <vt:lpstr>Why you should take this class</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vt:lpstr>
      <vt:lpstr>Who ?</vt:lpstr>
      <vt:lpstr>Who ?</vt:lpstr>
      <vt:lpstr>Outline</vt:lpstr>
      <vt:lpstr>Course Structure and Activities</vt:lpstr>
      <vt:lpstr>Course Structure and Activities</vt:lpstr>
      <vt:lpstr>Topics</vt:lpstr>
      <vt:lpstr>Outline</vt:lpstr>
      <vt:lpstr>Workload</vt:lpstr>
      <vt:lpstr>Expectations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cp:lastModifiedBy>Protopapas, Pavlos</cp:lastModifiedBy>
  <cp:revision>1</cp:revision>
  <dcterms:modified xsi:type="dcterms:W3CDTF">2023-09-01T02:13:38Z</dcterms:modified>
</cp:coreProperties>
</file>